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image/vnd.ms-photo" Extension="wdp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80" r:id="rId3"/>
    <p:sldId id="261" r:id="rId4"/>
    <p:sldId id="262" r:id="rId5"/>
    <p:sldId id="264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9180-7D3B-45A3-B78D-0E9220712A9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65945-E998-4BA4-9ADE-145FE7E656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73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6B4639-403F-4CF4-82D3-F0A1C697BBD4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3B8887-AC32-4A32-8E82-D1752A97C0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3786190"/>
            <a:ext cx="5286412" cy="2571768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«Смолевичский территориальный  центр социального  обслуживания населения»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001056" cy="3286148"/>
          </a:xfrm>
        </p:spPr>
        <p:txBody>
          <a:bodyPr/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Активное долголетие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4270" cy="1071570"/>
          </a:xfrm>
        </p:spPr>
        <p:txBody>
          <a:bodyPr>
            <a:normAutofit fontScale="90000"/>
          </a:bodyPr>
          <a:lstStyle/>
          <a:p>
            <a:pPr algn="ctr"/>
            <a:r>
              <a:rPr b="1" dirty="0" lang="ru-RU" smtClean="0" sz="2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2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2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спортивно-развлекательные мероприятия</a:t>
            </a:r>
            <a:br>
              <a:rPr b="1" dirty="0" lang="ru-RU" smtClean="0" sz="2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dirty="0" lang="ru-RU" smtClean="0"/>
              <a:t/>
            </a:r>
            <a:br>
              <a:rPr dirty="0" lang="ru-RU" smtClean="0"/>
            </a:br>
            <a:endParaRPr dirty="0" lang="ru-RU"/>
          </a:p>
        </p:txBody>
      </p:sp>
      <p:pic>
        <p:nvPicPr>
          <p:cNvPr descr="D:\фото клубов\фото ностальгии\2018\пиратская вечеринка\20180619_113942.jpg" id="3074" name="Picture 2"/>
          <p:cNvPicPr>
            <a:picLocks noChangeArrowheads="1" noChangeAspect="1"/>
          </p:cNvPicPr>
          <p:nvPr/>
        </p:nvPicPr>
        <p:blipFill>
          <a:blip cstate="print" r:embed="rId2"/>
          <a:srcRect b="-57" r="-19"/>
          <a:stretch>
            <a:fillRect/>
          </a:stretch>
        </p:blipFill>
        <p:spPr bwMode="auto">
          <a:xfrm>
            <a:off x="0" y="1214422"/>
            <a:ext cx="4429124" cy="245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:\фото клубов\фото ностальгии\2018\пиратская вечеринка\20180619_113928.jpg" id="3075" name="Picture 3"/>
          <p:cNvPicPr>
            <a:picLocks noChangeArrowheads="1" noChangeAspect="1"/>
          </p:cNvPicPr>
          <p:nvPr/>
        </p:nvPicPr>
        <p:blipFill>
          <a:blip cstate="print" r:embed="rId3"/>
          <a:srcRect b="-17" r="-3"/>
          <a:stretch>
            <a:fillRect/>
          </a:stretch>
        </p:blipFill>
        <p:spPr bwMode="auto">
          <a:xfrm>
            <a:off x="4473072" y="1214422"/>
            <a:ext cx="46709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D:\фото клубов\фото ностальгии\2018\пиратская вечеринка\20180619_113137.jpg" id="3076" name="Picture 4"/>
          <p:cNvPicPr>
            <a:picLocks noChangeArrowheads="1" noChangeAspect="1"/>
          </p:cNvPicPr>
          <p:nvPr/>
        </p:nvPicPr>
        <p:blipFill>
          <a:blip cstate="print" r:embed="rId4"/>
          <a:srcRect b="31" r="32"/>
          <a:stretch>
            <a:fillRect/>
          </a:stretch>
        </p:blipFill>
        <p:spPr bwMode="auto">
          <a:xfrm>
            <a:off x="1142976" y="3571876"/>
            <a:ext cx="62865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8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«Осенний марафон долголетия!»</a:t>
            </a:r>
            <a:endParaRPr b="1" dirty="0" lang="ru-RU" sz="28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D:\фото клубов\марафон\20181011_122912.jpg" id="4098" name="Picture 2"/>
          <p:cNvPicPr>
            <a:picLocks noChangeArrowheads="1" noChangeAspect="1"/>
          </p:cNvPicPr>
          <p:nvPr/>
        </p:nvPicPr>
        <p:blipFill>
          <a:blip cstate="print" r:embed="rId2"/>
          <a:srcRect b="-76" r="-8"/>
          <a:stretch>
            <a:fillRect/>
          </a:stretch>
        </p:blipFill>
        <p:spPr bwMode="auto">
          <a:xfrm>
            <a:off x="1214414" y="1142984"/>
            <a:ext cx="7072362" cy="242889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фото клубов\марафон\IMG_0900.jpg" id="4099" name="Picture 3"/>
          <p:cNvPicPr>
            <a:picLocks noChangeArrowheads="1" noChangeAspect="1"/>
          </p:cNvPicPr>
          <p:nvPr/>
        </p:nvPicPr>
        <p:blipFill>
          <a:blip cstate="print" r:embed="rId3"/>
          <a:srcRect b="-34" r="-8"/>
          <a:stretch>
            <a:fillRect/>
          </a:stretch>
        </p:blipFill>
        <p:spPr bwMode="auto">
          <a:xfrm>
            <a:off x="142843" y="3714752"/>
            <a:ext cx="4939743" cy="26432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фото клубов\марафон\IMG_20181011_124345.jpg" id="4100" name="Picture 4"/>
          <p:cNvPicPr>
            <a:picLocks noChangeArrowheads="1" noChangeAspect="1"/>
          </p:cNvPicPr>
          <p:nvPr/>
        </p:nvPicPr>
        <p:blipFill>
          <a:blip cstate="print" r:embed="rId4"/>
          <a:srcRect b="-49" r="13"/>
          <a:stretch>
            <a:fillRect/>
          </a:stretch>
        </p:blipFill>
        <p:spPr bwMode="auto">
          <a:xfrm>
            <a:off x="5214942" y="3714752"/>
            <a:ext cx="3748546" cy="278608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571504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мастер-класс по скандинавской ходьбе.</a:t>
            </a:r>
            <a:endParaRPr b="1" dirty="0" lang="ru-RU" sz="24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Teta\Desktop\спорт\мастер класс\IMG-67c8d893abd5acf398c43b4b65818e2e-V.jpg" id="5122" name="Picture 2"/>
          <p:cNvPicPr>
            <a:picLocks noChangeArrowheads="1" noChangeAspect="1"/>
          </p:cNvPicPr>
          <p:nvPr/>
        </p:nvPicPr>
        <p:blipFill>
          <a:blip cstate="print" r:embed="rId2"/>
          <a:srcRect b="-2" r="-1"/>
          <a:stretch>
            <a:fillRect/>
          </a:stretch>
        </p:blipFill>
        <p:spPr bwMode="auto">
          <a:xfrm>
            <a:off x="428596" y="1214422"/>
            <a:ext cx="4357718" cy="261463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спорт\мастер класс\IMG-342bb694567c26219f3444545206ee8f-V.jpg" id="5123" name="Picture 3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5357818" y="1071546"/>
            <a:ext cx="3169694" cy="292895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спорт\мастер класс\IMG-0724d2734ba82582131b26496c109c3d-V.jpg" id="5124" name="Picture 4"/>
          <p:cNvPicPr>
            <a:picLocks noChangeArrowheads="1" noChangeAspect="1"/>
          </p:cNvPicPr>
          <p:nvPr/>
        </p:nvPicPr>
        <p:blipFill>
          <a:blip cstate="print" r:embed="rId4"/>
          <a:srcRect b="-2" r="-1"/>
          <a:stretch>
            <a:fillRect/>
          </a:stretch>
        </p:blipFill>
        <p:spPr bwMode="auto">
          <a:xfrm>
            <a:off x="928662" y="4000504"/>
            <a:ext cx="7500990" cy="270036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500066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квест -  «Марафон долголетия».</a:t>
            </a:r>
            <a:endParaRPr b="1" dirty="0" lang="ru-RU" sz="24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Teta\Desktop\спорт\марафон 19\IMG-a3fc21bfc452fbd38923b714b4431941-V.jpg" id="6147" name="Picture 3"/>
          <p:cNvPicPr>
            <a:picLocks noChangeArrowheads="1" noChangeAspect="1"/>
          </p:cNvPicPr>
          <p:nvPr/>
        </p:nvPicPr>
        <p:blipFill>
          <a:blip cstate="print" r:embed="rId2"/>
          <a:srcRect b="-1" r="-1"/>
          <a:stretch>
            <a:fillRect/>
          </a:stretch>
        </p:blipFill>
        <p:spPr bwMode="auto">
          <a:xfrm>
            <a:off x="3635896" y="4071942"/>
            <a:ext cx="5359083" cy="250033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спорт\марафон 19\IMG-bb108092be0e05b702aa040c39f6f624-V.jpg" id="6148" name="Picture 4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5286380" y="1142984"/>
            <a:ext cx="3481296" cy="257176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спорт\марафон 19\DSC00093.JPG" id="6149" name="Picture 5"/>
          <p:cNvPicPr>
            <a:picLocks noChangeArrowheads="1" noChangeAspect="1"/>
          </p:cNvPicPr>
          <p:nvPr/>
        </p:nvPicPr>
        <p:blipFill>
          <a:blip cstate="print" r:embed="rId4"/>
          <a:srcRect b="-28" r="20"/>
          <a:stretch>
            <a:fillRect/>
          </a:stretch>
        </p:blipFill>
        <p:spPr bwMode="auto">
          <a:xfrm>
            <a:off x="142844" y="1071546"/>
            <a:ext cx="5011078" cy="26432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спорт\марафон 19\DSC00167.JPG" id="6150" name="Picture 6"/>
          <p:cNvPicPr>
            <a:picLocks noChangeArrowheads="1" noChangeAspect="1"/>
          </p:cNvPicPr>
          <p:nvPr/>
        </p:nvPicPr>
        <p:blipFill>
          <a:blip cstate="print" r:embed="rId5"/>
          <a:srcRect b="35" r="46"/>
          <a:stretch>
            <a:fillRect/>
          </a:stretch>
        </p:blipFill>
        <p:spPr bwMode="auto">
          <a:xfrm>
            <a:off x="214282" y="4214818"/>
            <a:ext cx="3286148" cy="185738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14422"/>
          </a:xfrm>
        </p:spPr>
        <p:txBody>
          <a:bodyPr>
            <a:noAutofit/>
          </a:bodyPr>
          <a:lstStyle/>
          <a:p>
            <a:pPr algn="ctr"/>
            <a:r>
              <a:rPr b="1" dirty="0" lang="ru-RU" smtClean="0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А. Тиссо утверждал: «Ни одно лекарство не может заменить движение. </a:t>
            </a:r>
            <a:br>
              <a:rPr b="1" dirty="0" lang="ru-RU" smtClean="0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0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Движение заменяет все виды лекарств».</a:t>
            </a:r>
            <a:endParaRPr b="1" dirty="0" lang="ru-RU" sz="20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Teta\Desktop\ностальгия19\озеро купалье\20190711_112522.jpg" id="9218" name="Picture 2"/>
          <p:cNvPicPr>
            <a:picLocks noChangeArrowheads="1" noChangeAspect="1"/>
          </p:cNvPicPr>
          <p:nvPr/>
        </p:nvPicPr>
        <p:blipFill>
          <a:blip cstate="print" r:embed="rId2"/>
          <a:srcRect b="20" r="40"/>
          <a:stretch>
            <a:fillRect/>
          </a:stretch>
        </p:blipFill>
        <p:spPr bwMode="auto">
          <a:xfrm>
            <a:off x="1857356" y="1214422"/>
            <a:ext cx="5143536" cy="246461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ностальгия19\озеро купалье\20190711_104255.jpg" id="9220" name="Picture 4"/>
          <p:cNvPicPr>
            <a:picLocks noChangeArrowheads="1" noChangeAspect="1"/>
          </p:cNvPicPr>
          <p:nvPr/>
        </p:nvPicPr>
        <p:blipFill>
          <a:blip cstate="print" r:embed="rId3"/>
          <a:srcRect b="-24"/>
          <a:stretch>
            <a:fillRect/>
          </a:stretch>
        </p:blipFill>
        <p:spPr bwMode="auto">
          <a:xfrm>
            <a:off x="428596" y="3929066"/>
            <a:ext cx="8474928" cy="271464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491566" cy="1928826"/>
          </a:xfrm>
        </p:spPr>
        <p:txBody>
          <a:bodyPr>
            <a:normAutofit fontScale="90000"/>
          </a:bodyPr>
          <a:lstStyle/>
          <a:p>
            <a:pPr algn="r"/>
            <a:r>
              <a:rPr dirty="0" lang="ru-RU" smtClean="0"/>
              <a:t>Ничто не истощает организм так, </a:t>
            </a:r>
            <a:br>
              <a:rPr dirty="0" lang="ru-RU" smtClean="0"/>
            </a:br>
            <a:r>
              <a:rPr dirty="0" lang="ru-RU" smtClean="0"/>
              <a:t>    как физическое бездействие.				                    			                                                                                 Гиппократ</a:t>
            </a:r>
            <a:endParaRPr dirty="0" lang="ru-RU"/>
          </a:p>
        </p:txBody>
      </p:sp>
      <p:pic>
        <p:nvPicPr>
          <p:cNvPr descr="D:\фото клубов\спорт\DSC09741.JPG" id="3" name="Picture 2"/>
          <p:cNvPicPr>
            <a:picLocks noChangeArrowheads="1" noChangeAspect="1"/>
          </p:cNvPicPr>
          <p:nvPr/>
        </p:nvPicPr>
        <p:blipFill>
          <a:blip cstate="print" r:embed="rId2"/>
          <a:srcRect b="-82" r="36"/>
          <a:stretch>
            <a:fillRect/>
          </a:stretch>
        </p:blipFill>
        <p:spPr bwMode="auto">
          <a:xfrm>
            <a:off x="285720" y="1785926"/>
            <a:ext cx="5357818" cy="229621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фото клубов\спорт\DSC09726.JPG" id="4" name="Picture 2"/>
          <p:cNvPicPr>
            <a:picLocks noChangeArrowheads="1" noChangeAspect="1"/>
          </p:cNvPicPr>
          <p:nvPr/>
        </p:nvPicPr>
        <p:blipFill>
          <a:blip cstate="print" r:embed="rId3"/>
          <a:srcRect b="66" r="-24"/>
          <a:stretch>
            <a:fillRect/>
          </a:stretch>
        </p:blipFill>
        <p:spPr bwMode="auto">
          <a:xfrm>
            <a:off x="2143108" y="3929066"/>
            <a:ext cx="6858048" cy="268836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31394" cy="500066"/>
          </a:xfrm>
        </p:spPr>
        <p:txBody>
          <a:bodyPr>
            <a:normAutofit fontScale="90000"/>
          </a:bodyPr>
          <a:lstStyle/>
          <a:p>
            <a:pPr algn="ctr"/>
            <a:r>
              <a:rPr dirty="0" lang="ru-RU" smtClean="0" sz="3200"/>
              <a:t>Кружок «Движение в радость»</a:t>
            </a:r>
            <a:endParaRPr dirty="0" lang="ru-RU" sz="3200"/>
          </a:p>
        </p:txBody>
      </p:sp>
      <p:pic>
        <p:nvPicPr>
          <p:cNvPr descr="C:\Users\Teta\Desktop\спорт\спортсменки\IMG-b079f4fbc7bf6f37bba738c0da9575d3-V.jpg" id="5" name="Picture 2"/>
          <p:cNvPicPr>
            <a:picLocks noChangeArrowheads="1" noChangeAspect="1"/>
          </p:cNvPicPr>
          <p:nvPr/>
        </p:nvPicPr>
        <p:blipFill>
          <a:blip cstate="print" r:embed="rId2"/>
          <a:srcRect r="-1"/>
          <a:stretch>
            <a:fillRect/>
          </a:stretch>
        </p:blipFill>
        <p:spPr bwMode="auto">
          <a:xfrm>
            <a:off x="4857752" y="1000108"/>
            <a:ext cx="3929929" cy="2754309"/>
          </a:xfrm>
          <a:prstGeom prst="rect">
            <a:avLst/>
          </a:prstGeom>
          <a:noFill/>
        </p:spPr>
      </p:pic>
      <p:pic>
        <p:nvPicPr>
          <p:cNvPr descr="C:\Users\Teta\Desktop\спорт\спортсменки\IMG-238e50c7f925a4b32a028db384b6e6dd-V.jpg" id="6" name="Picture 3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214282" y="3214686"/>
            <a:ext cx="5826124" cy="32772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786214" cy="2714644"/>
          </a:xfrm>
        </p:spPr>
        <p:txBody>
          <a:bodyPr>
            <a:normAutofit fontScale="90000"/>
          </a:bodyPr>
          <a:lstStyle/>
          <a:p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16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16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16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Принцип доступности</a:t>
            </a:r>
            <a:br>
              <a:rPr b="1" dirty="0" lang="ru-RU" smtClean="0" sz="20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принцип индивидуализации</a:t>
            </a:r>
            <a:br>
              <a:rPr b="1" dirty="0" lang="ru-RU" smtClean="0" sz="20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принцип систематичности</a:t>
            </a:r>
            <a:br>
              <a:rPr b="1" dirty="0" lang="ru-RU" smtClean="0" sz="20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принцип постепенности</a:t>
            </a:r>
            <a:br>
              <a:rPr b="1" dirty="0" lang="ru-RU" smtClean="0" sz="20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принцип цикличности</a:t>
            </a: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16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16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latin charset="0" pitchFamily="18" typeface="Times New Roman"/>
                <a:cs charset="0" pitchFamily="18" typeface="Times New Roman"/>
              </a:rPr>
              <a:t/>
            </a:r>
            <a:br>
              <a:rPr b="1" dirty="0" lang="ru-RU" smtClean="0" sz="1600">
                <a:latin charset="0" pitchFamily="18" typeface="Times New Roman"/>
                <a:cs charset="0" pitchFamily="18" typeface="Times New Roman"/>
              </a:rPr>
            </a:br>
            <a:endParaRPr b="1" dirty="0" lang="ru-RU" sz="16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Teta\Desktop\физо\DSC00409.JPG"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-59" r="-35"/>
          <a:stretch>
            <a:fillRect/>
          </a:stretch>
        </p:blipFill>
        <p:spPr bwMode="auto">
          <a:xfrm>
            <a:off x="4114490" y="285728"/>
            <a:ext cx="4815196" cy="3143272"/>
          </a:xfrm>
          <a:prstGeom prst="rect">
            <a:avLst/>
          </a:prstGeom>
          <a:noFill/>
        </p:spPr>
      </p:pic>
      <p:pic>
        <p:nvPicPr>
          <p:cNvPr descr="C:\Users\Teta\Desktop\физо\IMG-1f271dfd632a8243eb7db7c6f4c21910-V.jpg" id="1027" name="Picture 3"/>
          <p:cNvPicPr>
            <a:picLocks noChangeArrowheads="1" noChangeAspect="1"/>
          </p:cNvPicPr>
          <p:nvPr/>
        </p:nvPicPr>
        <p:blipFill>
          <a:blip cstate="print" r:embed="rId3"/>
          <a:srcRect b="89" r="-1"/>
          <a:stretch>
            <a:fillRect/>
          </a:stretch>
        </p:blipFill>
        <p:spPr bwMode="auto">
          <a:xfrm>
            <a:off x="428595" y="3500438"/>
            <a:ext cx="8143933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b="1" dirty="0" lang="ru-RU" smtClean="0" sz="3200"/>
              <a:t>ОРУ с предметами</a:t>
            </a:r>
            <a:endParaRPr dirty="0" lang="ru-RU" sz="3200"/>
          </a:p>
        </p:txBody>
      </p:sp>
      <p:pic>
        <p:nvPicPr>
          <p:cNvPr descr="C:\Users\Teta\Desktop\физо\DSC00443.JPG" id="5124" name="Picture 4"/>
          <p:cNvPicPr>
            <a:picLocks noChangeArrowheads="1" noChangeAspect="1"/>
          </p:cNvPicPr>
          <p:nvPr/>
        </p:nvPicPr>
        <p:blipFill>
          <a:blip cstate="print" r:embed="rId2"/>
          <a:srcRect b="-22"/>
          <a:stretch>
            <a:fillRect/>
          </a:stretch>
        </p:blipFill>
        <p:spPr bwMode="auto">
          <a:xfrm>
            <a:off x="214282" y="1407421"/>
            <a:ext cx="4970009" cy="217439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физо\DSC00455.JPG" id="5126" name="Picture 6"/>
          <p:cNvPicPr>
            <a:picLocks noChangeArrowheads="1" noChangeAspect="1"/>
          </p:cNvPicPr>
          <p:nvPr/>
        </p:nvPicPr>
        <p:blipFill>
          <a:blip cstate="print" r:embed="rId3"/>
          <a:srcRect b="-35" r="-20"/>
          <a:stretch>
            <a:fillRect/>
          </a:stretch>
        </p:blipFill>
        <p:spPr bwMode="auto">
          <a:xfrm>
            <a:off x="5292080" y="734448"/>
            <a:ext cx="3450455" cy="350046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физо\IMG-363b6fd880fd580e667c306ea647e943-V.jpg" id="10" name="Picture 2"/>
          <p:cNvPicPr>
            <a:picLocks noChangeArrowheads="1" noChangeAspect="1"/>
          </p:cNvPicPr>
          <p:nvPr/>
        </p:nvPicPr>
        <p:blipFill>
          <a:blip cstate="print" r:embed="rId4"/>
          <a:srcRect b="-2" r="-1"/>
          <a:stretch>
            <a:fillRect/>
          </a:stretch>
        </p:blipFill>
        <p:spPr bwMode="auto">
          <a:xfrm>
            <a:off x="182436" y="4347647"/>
            <a:ext cx="8665975" cy="229913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57256"/>
          </a:xfrm>
        </p:spPr>
        <p:txBody>
          <a:bodyPr/>
          <a:lstStyle/>
          <a:p>
            <a:pPr algn="ctr"/>
            <a:r>
              <a:rPr b="1" dirty="0" lang="ru-RU" smtClean="0"/>
              <a:t>Ритмическая  гимнастика</a:t>
            </a:r>
            <a:endParaRPr dirty="0" lang="ru-RU"/>
          </a:p>
        </p:txBody>
      </p:sp>
      <p:pic>
        <p:nvPicPr>
          <p:cNvPr descr="C:\Users\Teta\Desktop\физо\DSC00480.JPG" id="7170" name="Picture 2"/>
          <p:cNvPicPr>
            <a:picLocks noChangeArrowheads="1" noChangeAspect="1"/>
          </p:cNvPicPr>
          <p:nvPr/>
        </p:nvPicPr>
        <p:blipFill>
          <a:blip cstate="print" r:embed="rId2"/>
          <a:srcRect b="70" r="-28"/>
          <a:stretch>
            <a:fillRect/>
          </a:stretch>
        </p:blipFill>
        <p:spPr bwMode="auto">
          <a:xfrm>
            <a:off x="1500166" y="4000504"/>
            <a:ext cx="6219310" cy="264320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ностальгия19\озеро купалье\20190711_105203.jpg" id="8194" name="Picture 2"/>
          <p:cNvPicPr>
            <a:picLocks noChangeArrowheads="1" noChangeAspect="1"/>
          </p:cNvPicPr>
          <p:nvPr/>
        </p:nvPicPr>
        <p:blipFill>
          <a:blip cstate="print" r:embed="rId3"/>
          <a:srcRect b="-61" r="-5"/>
          <a:stretch>
            <a:fillRect/>
          </a:stretch>
        </p:blipFill>
        <p:spPr bwMode="auto">
          <a:xfrm>
            <a:off x="142844" y="1142984"/>
            <a:ext cx="5170771" cy="271464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фото клубов\фото ностальгии\2017 год\день здоровья\IMG_8081.JPG" id="8195" name="Picture 3"/>
          <p:cNvPicPr>
            <a:picLocks noChangeArrowheads="1" noChangeAspect="1"/>
          </p:cNvPicPr>
          <p:nvPr/>
        </p:nvPicPr>
        <p:blipFill>
          <a:blip cstate="print" r:embed="rId4"/>
          <a:srcRect b="-44" r="-48"/>
          <a:stretch>
            <a:fillRect/>
          </a:stretch>
        </p:blipFill>
        <p:spPr bwMode="auto">
          <a:xfrm>
            <a:off x="5429256" y="1142984"/>
            <a:ext cx="3552228" cy="275397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57256"/>
          </a:xfrm>
        </p:spPr>
        <p:txBody>
          <a:bodyPr/>
          <a:lstStyle/>
          <a:p>
            <a:pPr algn="ctr"/>
            <a:r>
              <a:rPr dirty="0" lang="ru-RU" smtClean="0"/>
              <a:t>Скандинавская ходьба</a:t>
            </a:r>
            <a:endParaRPr dirty="0" lang="ru-RU"/>
          </a:p>
        </p:txBody>
      </p:sp>
      <p:pic>
        <p:nvPicPr>
          <p:cNvPr descr="C:\Users\Teta\Desktop\волотеры\роллап волонтеры\Руководитель волонтер кружка Скандинавская ходьба.jpg" id="2050" name="Picture 2"/>
          <p:cNvPicPr>
            <a:picLocks noChangeArrowheads="1" noChangeAspect="1"/>
          </p:cNvPicPr>
          <p:nvPr/>
        </p:nvPicPr>
        <p:blipFill>
          <a:blip cstate="print" r:embed="rId2"/>
          <a:srcRect b="-20" r="-64"/>
          <a:stretch>
            <a:fillRect/>
          </a:stretch>
        </p:blipFill>
        <p:spPr bwMode="auto">
          <a:xfrm>
            <a:off x="142844" y="1071546"/>
            <a:ext cx="2857520" cy="29183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57554" y="1071547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/>
              <a:t> Волонтер –руководитель Мануилова Ольга Владимировна</a:t>
            </a:r>
            <a:endParaRPr dirty="0" lang="ru-RU"/>
          </a:p>
        </p:txBody>
      </p:sp>
      <p:pic>
        <p:nvPicPr>
          <p:cNvPr descr="C:\Users\Teta\Desktop\спорт\ск ходьба\20190923_081043.jpg" id="2054" name="Picture 6"/>
          <p:cNvPicPr>
            <a:picLocks noChangeArrowheads="1" noChangeAspect="1"/>
          </p:cNvPicPr>
          <p:nvPr/>
        </p:nvPicPr>
        <p:blipFill>
          <a:blip cstate="print" r:embed="rId3"/>
          <a:srcRect b="44" r="30"/>
          <a:stretch>
            <a:fillRect/>
          </a:stretch>
        </p:blipFill>
        <p:spPr bwMode="auto">
          <a:xfrm>
            <a:off x="3428992" y="1714488"/>
            <a:ext cx="5333980" cy="2286016"/>
          </a:xfrm>
          <a:prstGeom prst="rect">
            <a:avLst/>
          </a:prstGeom>
          <a:noFill/>
        </p:spPr>
      </p:pic>
      <p:pic>
        <p:nvPicPr>
          <p:cNvPr descr="C:\Users\Teta\Desktop\спорт\ск ходьба\20190923_082637.jpg" id="2055" name="Picture 7"/>
          <p:cNvPicPr>
            <a:picLocks noChangeArrowheads="1" noChangeAspect="1"/>
          </p:cNvPicPr>
          <p:nvPr/>
        </p:nvPicPr>
        <p:blipFill>
          <a:blip cstate="print" r:embed="rId4"/>
          <a:srcRect b="20" r="3"/>
          <a:stretch>
            <a:fillRect/>
          </a:stretch>
        </p:blipFill>
        <p:spPr bwMode="auto">
          <a:xfrm>
            <a:off x="857224" y="4214818"/>
            <a:ext cx="7511158" cy="2286016"/>
          </a:xfrm>
          <a:prstGeom prst="rect">
            <a:avLst/>
          </a:prstGeom>
          <a:noFill/>
        </p:spPr>
      </p:pic>
      <p:pic>
        <p:nvPicPr>
          <p:cNvPr descr="C:\Users\Teta\Desktop\волотеры\роллап волонтеры\Руководитель волонтер кружка Скандинавская ходьба.jpg" id="7" name="Picture 2"/>
          <p:cNvPicPr>
            <a:picLocks noChangeArrowheads="1" noChangeAspect="1"/>
          </p:cNvPicPr>
          <p:nvPr/>
        </p:nvPicPr>
        <p:blipFill>
          <a:blip cstate="print" r:embed="rId2"/>
          <a:srcRect b="-20" r="-64"/>
          <a:stretch>
            <a:fillRect/>
          </a:stretch>
        </p:blipFill>
        <p:spPr bwMode="auto">
          <a:xfrm>
            <a:off x="142844" y="1078996"/>
            <a:ext cx="2857520" cy="291831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спорт\ск ходьба\20190923_081043.jpg" id="8" name="Picture 6"/>
          <p:cNvPicPr>
            <a:picLocks noChangeArrowheads="1" noChangeAspect="1"/>
          </p:cNvPicPr>
          <p:nvPr/>
        </p:nvPicPr>
        <p:blipFill>
          <a:blip cstate="print" r:embed="rId3"/>
          <a:srcRect b="44" r="30"/>
          <a:stretch>
            <a:fillRect/>
          </a:stretch>
        </p:blipFill>
        <p:spPr bwMode="auto">
          <a:xfrm>
            <a:off x="3428992" y="1721938"/>
            <a:ext cx="5333980" cy="228601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Users\Teta\Desktop\спорт\ск ходьба\20190923_082637.jpg" id="9" name="Picture 7"/>
          <p:cNvPicPr>
            <a:picLocks noChangeArrowheads="1" noChangeAspect="1"/>
          </p:cNvPicPr>
          <p:nvPr/>
        </p:nvPicPr>
        <p:blipFill>
          <a:blip cstate="print" r:embed="rId4"/>
          <a:srcRect b="20" r="3"/>
          <a:stretch>
            <a:fillRect/>
          </a:stretch>
        </p:blipFill>
        <p:spPr bwMode="auto">
          <a:xfrm>
            <a:off x="857224" y="4222268"/>
            <a:ext cx="7511158" cy="228601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31394" cy="714380"/>
          </a:xfrm>
        </p:spPr>
        <p:txBody>
          <a:bodyPr>
            <a:normAutofit fontScale="90000"/>
          </a:bodyPr>
          <a:lstStyle/>
          <a:p>
            <a:pPr algn="ctr"/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/>
              <a:t>Скандинавская ходьба</a:t>
            </a:r>
            <a:br>
              <a:rPr dirty="0" lang="ru-RU" smtClean="0"/>
            </a:br>
            <a:endParaRPr dirty="0" lang="ru-RU"/>
          </a:p>
        </p:txBody>
      </p:sp>
      <p:pic>
        <p:nvPicPr>
          <p:cNvPr descr="C:\Users\Teta\Desktop\физо\IMG-f5e1acd19c786584b0b73273ecef9af9-V.jpg" id="3078" name="Picture 6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34" r="-1"/>
          <a:stretch>
            <a:fillRect/>
          </a:stretch>
        </p:blipFill>
        <p:spPr bwMode="auto">
          <a:xfrm>
            <a:off x="214282" y="3500438"/>
            <a:ext cx="6075802" cy="30003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фото клубов\спорт\20170619_100218.jpg" id="1026" name="Picture 2"/>
          <p:cNvPicPr>
            <a:picLocks noChangeArrowheads="1" noChangeAspect="1"/>
          </p:cNvPicPr>
          <p:nvPr/>
        </p:nvPicPr>
        <p:blipFill>
          <a:blip cstate="print" r:embed="rId4"/>
          <a:srcRect b="26"/>
          <a:stretch>
            <a:fillRect/>
          </a:stretch>
        </p:blipFill>
        <p:spPr bwMode="auto">
          <a:xfrm>
            <a:off x="6357950" y="1428735"/>
            <a:ext cx="2647838" cy="377563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фото клубов\марафон\IMG_20181011_121546.jpg" id="1028" name="Picture 4"/>
          <p:cNvPicPr>
            <a:picLocks noChangeArrowheads="1" noChangeAspect="1"/>
          </p:cNvPicPr>
          <p:nvPr/>
        </p:nvPicPr>
        <p:blipFill>
          <a:blip cstate="print" r:embed="rId5"/>
          <a:srcRect b="9"/>
          <a:stretch>
            <a:fillRect/>
          </a:stretch>
        </p:blipFill>
        <p:spPr bwMode="auto">
          <a:xfrm>
            <a:off x="214282" y="1000108"/>
            <a:ext cx="5810259" cy="235745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02832" cy="785818"/>
          </a:xfrm>
        </p:spPr>
        <p:txBody>
          <a:bodyPr>
            <a:normAutofit fontScale="90000"/>
          </a:bodyPr>
          <a:lstStyle/>
          <a:p>
            <a:pPr algn="ctr"/>
            <a:r>
              <a:rPr dirty="0" lang="ru-RU" smtClean="0" sz="2200">
                <a:latin charset="0" pitchFamily="18" typeface="Times New Roman"/>
                <a:cs charset="0" pitchFamily="18" typeface="Times New Roman"/>
              </a:rPr>
              <a:t/>
            </a:r>
            <a:br>
              <a:rPr dirty="0" lang="ru-RU" smtClean="0" sz="2200">
                <a:latin charset="0" pitchFamily="18" typeface="Times New Roman"/>
                <a:cs charset="0" pitchFamily="18" typeface="Times New Roman"/>
              </a:rPr>
            </a:br>
            <a:r>
              <a:rPr dirty="0" lang="ru-RU" smtClean="0" sz="2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/>
            </a:r>
            <a:br>
              <a:rPr dirty="0" lang="ru-RU" smtClean="0" sz="22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спортивные мероприятия </a:t>
            </a:r>
            <a:r>
              <a:rPr dirty="0" lang="ru-RU" smtClean="0">
                <a:solidFill>
                  <a:schemeClr val="tx1"/>
                </a:solidFill>
              </a:rPr>
              <a:t/>
            </a:r>
            <a:br>
              <a:rPr dirty="0" lang="ru-RU" smtClean="0">
                <a:solidFill>
                  <a:schemeClr val="tx1"/>
                </a:solidFill>
              </a:rPr>
            </a:br>
            <a:endParaRPr dirty="0" lang="ru-RU">
              <a:solidFill>
                <a:schemeClr val="tx1"/>
              </a:solidFill>
            </a:endParaRPr>
          </a:p>
        </p:txBody>
      </p:sp>
      <p:pic>
        <p:nvPicPr>
          <p:cNvPr descr="D:\фото клубов\фото ностальгии\2017 год\день здоровья\IMG_8012.JPG" id="2050" name="Picture 2"/>
          <p:cNvPicPr>
            <a:picLocks noChangeArrowheads="1" noChangeAspect="1"/>
          </p:cNvPicPr>
          <p:nvPr/>
        </p:nvPicPr>
        <p:blipFill>
          <a:blip cstate="print" r:embed="rId2"/>
          <a:srcRect b="-54" r="17"/>
          <a:stretch>
            <a:fillRect/>
          </a:stretch>
        </p:blipFill>
        <p:spPr bwMode="auto">
          <a:xfrm>
            <a:off x="142844" y="1071546"/>
            <a:ext cx="4429124" cy="237114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фото клубов\фото ностальгии\2017 год\день здоровья\IMG_8017.JPG" id="2051" name="Picture 3"/>
          <p:cNvPicPr>
            <a:picLocks noChangeArrowheads="1" noChangeAspect="1"/>
          </p:cNvPicPr>
          <p:nvPr/>
        </p:nvPicPr>
        <p:blipFill>
          <a:blip cstate="print" r:embed="rId3"/>
          <a:srcRect b="-74" r="-34"/>
          <a:stretch>
            <a:fillRect/>
          </a:stretch>
        </p:blipFill>
        <p:spPr bwMode="auto">
          <a:xfrm>
            <a:off x="4643438" y="1071546"/>
            <a:ext cx="4357686" cy="23241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фото клубов\фото ностальгии\2017 год\день здоровья\IMG_8085.JPG" id="2052" name="Picture 4"/>
          <p:cNvPicPr>
            <a:picLocks noChangeArrowheads="1" noChangeAspect="1"/>
          </p:cNvPicPr>
          <p:nvPr/>
        </p:nvPicPr>
        <p:blipFill>
          <a:blip cstate="print" r:embed="rId4"/>
          <a:srcRect b="-39" r="25"/>
          <a:stretch>
            <a:fillRect/>
          </a:stretch>
        </p:blipFill>
        <p:spPr bwMode="auto">
          <a:xfrm>
            <a:off x="2428860" y="3500438"/>
            <a:ext cx="5132771" cy="312243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dur="indefinite" id="1" nodeType="tmRoot" restart="never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302</TotalTime>
  <Words>51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ГУ «Смолевичский территориальный  центр социального  обслуживания населения» </vt:lpstr>
      <vt:lpstr>Ничто не истощает организм так,      как физическое бездействие.                                                                                                            Гиппократ</vt:lpstr>
      <vt:lpstr>Кружок «Движение в радость»</vt:lpstr>
      <vt:lpstr>   Принцип доступности принцип индивидуализации принцип систематичности принцип постепенности принцип цикличности   </vt:lpstr>
      <vt:lpstr>ОРУ с предметами</vt:lpstr>
      <vt:lpstr>Ритмическая  гимнастика</vt:lpstr>
      <vt:lpstr>Скандинавская ходьба</vt:lpstr>
      <vt:lpstr> Скандинавская ходьба </vt:lpstr>
      <vt:lpstr>  спортивные мероприятия  </vt:lpstr>
      <vt:lpstr>  спортивно-развлекательные мероприятия  </vt:lpstr>
      <vt:lpstr> «Осенний марафон долголетия!»</vt:lpstr>
      <vt:lpstr> мастер-класс по скандинавской ходьбе.</vt:lpstr>
      <vt:lpstr> квест -  «Марафон долголетия».</vt:lpstr>
      <vt:lpstr>А. Тиссо утверждал: «Ни одно лекарство не может заменить движение.  Движение заменяет все виды лекарств».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«Смолевичский территориальный  центр социального  обслуживания населения»</dc:title>
  <dc:creator>Teta</dc:creator>
  <cp:lastModifiedBy>Администратор</cp:lastModifiedBy>
  <cp:revision>48</cp:revision>
  <dcterms:created xsi:type="dcterms:W3CDTF">2019-12-10T12:50:06Z</dcterms:created>
  <dcterms:modified xsi:type="dcterms:W3CDTF">2021-10-22T05:07:14Z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1668974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